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Montserrat"/>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PlayfairDisplay-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Welcome to Team Linear final Project.  Our project will discuss Covid 19 relationship with death and the underlying diseases that affected the vaccinated (MNRA) and unvaccinated in 191 countries around the world. </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highlight>
                  <a:schemeClr val="accent4"/>
                </a:highlight>
              </a:rPr>
              <a:t>Sharron</a:t>
            </a:r>
            <a:endParaRPr b="1" sz="1800">
              <a:solidFill>
                <a:schemeClr val="dk1"/>
              </a:solidFill>
              <a:highlight>
                <a:schemeClr val="accent4"/>
              </a:highlight>
            </a:endParaRPr>
          </a:p>
          <a:p>
            <a:pPr indent="0" lvl="0" marL="0" rtl="0" algn="l">
              <a:lnSpc>
                <a:spcPct val="100000"/>
              </a:lnSpc>
              <a:spcBef>
                <a:spcPts val="0"/>
              </a:spcBef>
              <a:spcAft>
                <a:spcPts val="0"/>
              </a:spcAft>
              <a:buSzPts val="1100"/>
              <a:buNone/>
            </a:pPr>
            <a:r>
              <a:t/>
            </a:r>
            <a:endParaRPr>
              <a:highlight>
                <a:schemeClr val="accent4"/>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Unvaccinated</a:t>
            </a:r>
            <a:r>
              <a:rPr lang="en-US" sz="1400"/>
              <a:t> ICU were very high, the unvaccinated were filling the ICUs as you can see by the numbers, In january 2022 it decreased due to </a:t>
            </a:r>
            <a:r>
              <a:rPr lang="en-US" sz="1400"/>
              <a:t>people</a:t>
            </a:r>
            <a:r>
              <a:rPr lang="en-US" sz="1400"/>
              <a:t> having </a:t>
            </a:r>
            <a:r>
              <a:rPr lang="en-US" sz="1400"/>
              <a:t>natural immunity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900">
                <a:highlight>
                  <a:schemeClr val="accent4"/>
                </a:highlight>
              </a:rPr>
              <a:t>Sharron</a:t>
            </a:r>
            <a:endParaRPr sz="1900">
              <a:highlight>
                <a:schemeClr val="accent4"/>
              </a:highlight>
            </a:endParaRPr>
          </a:p>
        </p:txBody>
      </p:sp>
      <p:sp>
        <p:nvSpPr>
          <p:cNvPr id="114" name="Google Shape;11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This data is showing </a:t>
            </a:r>
            <a:r>
              <a:rPr lang="en-US" sz="1500"/>
              <a:t>people</a:t>
            </a:r>
            <a:r>
              <a:rPr lang="en-US" sz="1500"/>
              <a:t> with 2 doses in ICU &amp; 3 in ICU. What we see here is that people who have 2 doses were more protected than those with two or more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Bottom graph shows that </a:t>
            </a:r>
            <a:r>
              <a:rPr lang="en-US" sz="1500"/>
              <a:t>onset of Omicron</a:t>
            </a:r>
            <a:r>
              <a:rPr lang="en-US" sz="1500"/>
              <a:t> and </a:t>
            </a:r>
            <a:r>
              <a:rPr lang="en-US" sz="1500"/>
              <a:t>hospitalization</a:t>
            </a:r>
            <a:r>
              <a:rPr lang="en-US" sz="1500"/>
              <a:t> were higher and kept increasing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2000">
                <a:highlight>
                  <a:schemeClr val="accent4"/>
                </a:highlight>
              </a:rPr>
              <a:t>shawn </a:t>
            </a:r>
            <a:endParaRPr sz="2000">
              <a:highlight>
                <a:schemeClr val="accent4"/>
              </a:highlight>
            </a:endParaRPr>
          </a:p>
        </p:txBody>
      </p:sp>
      <p:sp>
        <p:nvSpPr>
          <p:cNvPr id="120" name="Google Shape;1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b60c0cc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b60c0cc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let’s talk about </a:t>
            </a:r>
            <a:r>
              <a:rPr lang="en-US" sz="1500"/>
              <a:t>Pneumonia and Influenza,  in 2019 &amp; 2020 there was no change in numbers and there is normal distribution and numbers </a:t>
            </a:r>
            <a:r>
              <a:rPr lang="en-US" sz="1500"/>
              <a:t>during</a:t>
            </a:r>
            <a:r>
              <a:rPr lang="en-US" sz="1500"/>
              <a:t> this period. In 2020 less </a:t>
            </a:r>
            <a:r>
              <a:rPr lang="en-US" sz="1500"/>
              <a:t>people</a:t>
            </a:r>
            <a:r>
              <a:rPr lang="en-US" sz="1500"/>
              <a:t> were getting Pneumonia and Influenza, as Covid was o</a:t>
            </a:r>
            <a:r>
              <a:rPr lang="en-US" sz="1500"/>
              <a:t>n the</a:t>
            </a:r>
            <a:r>
              <a:rPr lang="en-US" sz="1500"/>
              <a:t> rise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2100">
                <a:highlight>
                  <a:schemeClr val="accent4"/>
                </a:highlight>
              </a:rPr>
              <a:t>Shawn </a:t>
            </a:r>
            <a:endParaRPr sz="2100">
              <a:highlight>
                <a:schemeClr val="accent4"/>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b60c0cc8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b60c0cc8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This data was taken from Johns Hopkins website, it shows no high correlation between the doses of administered vaccine and the fatality rate per 100 people, although in the future as more data is taken, I’m sure we will see these </a:t>
            </a:r>
            <a:r>
              <a:rPr lang="en-US" sz="1500"/>
              <a:t>numbers</a:t>
            </a:r>
            <a:r>
              <a:rPr lang="en-US" sz="1500"/>
              <a:t> change. </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US" sz="2000">
                <a:highlight>
                  <a:schemeClr val="accent4"/>
                </a:highlight>
              </a:rPr>
              <a:t>shawn </a:t>
            </a:r>
            <a:endParaRPr sz="2000">
              <a:highlight>
                <a:schemeClr val="accent4"/>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we already brought this data up briefly earlier, however this data answers the question and shows </a:t>
            </a:r>
            <a:r>
              <a:rPr lang="en-US" sz="1600"/>
              <a:t>you </a:t>
            </a:r>
            <a:r>
              <a:rPr lang="en-US" sz="1600"/>
              <a:t>the</a:t>
            </a:r>
            <a:r>
              <a:rPr lang="en-US" sz="1600"/>
              <a:t> </a:t>
            </a:r>
            <a:r>
              <a:rPr lang="en-US" sz="1600"/>
              <a:t>diseases</a:t>
            </a:r>
            <a:r>
              <a:rPr lang="en-US" sz="1600"/>
              <a:t> most </a:t>
            </a:r>
            <a:r>
              <a:rPr lang="en-US" sz="1600"/>
              <a:t>related</a:t>
            </a:r>
            <a:r>
              <a:rPr lang="en-US" sz="1600"/>
              <a:t> to Covid and the mortality rate, meaning Covid affected those with Ischemic heart disease, Pulmonary Heart and other form of heart disease and these numbers are overall deaths per 100,000..</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2200">
                <a:highlight>
                  <a:schemeClr val="accent4"/>
                </a:highlight>
              </a:rPr>
              <a:t>Shawn </a:t>
            </a:r>
            <a:endParaRPr sz="2200">
              <a:highlight>
                <a:schemeClr val="accent4"/>
              </a:highlight>
            </a:endParaRPr>
          </a:p>
        </p:txBody>
      </p:sp>
      <p:sp>
        <p:nvSpPr>
          <p:cNvPr id="139" name="Google Shape;13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500"/>
              <a:t>Which is more effective, the unvaccinated or the vaccinated?? Omicron is no longer the dominant strain, since late June, last month  the BA.4 and BA.5, new strains, have accounted for 36.6% of the country’s new reported cases.</a:t>
            </a:r>
            <a:endParaRPr sz="1500"/>
          </a:p>
          <a:p>
            <a:pPr indent="0" lvl="0" marL="0" rtl="0" algn="l">
              <a:lnSpc>
                <a:spcPct val="100000"/>
              </a:lnSpc>
              <a:spcBef>
                <a:spcPts val="0"/>
              </a:spcBef>
              <a:spcAft>
                <a:spcPts val="0"/>
              </a:spcAft>
              <a:buNone/>
            </a:pPr>
            <a:r>
              <a:t/>
            </a:r>
            <a:endParaRPr sz="1500">
              <a:highlight>
                <a:schemeClr val="accent4"/>
              </a:highlight>
            </a:endParaRPr>
          </a:p>
          <a:p>
            <a:pPr indent="0" lvl="0" marL="0" rtl="0" algn="l">
              <a:lnSpc>
                <a:spcPct val="100000"/>
              </a:lnSpc>
              <a:spcBef>
                <a:spcPts val="0"/>
              </a:spcBef>
              <a:spcAft>
                <a:spcPts val="0"/>
              </a:spcAft>
              <a:buNone/>
            </a:pPr>
            <a:r>
              <a:t/>
            </a:r>
            <a:endParaRPr sz="1500">
              <a:highlight>
                <a:schemeClr val="accent4"/>
              </a:highlight>
            </a:endParaRPr>
          </a:p>
          <a:p>
            <a:pPr indent="0" lvl="0" marL="0" rtl="0" algn="l">
              <a:lnSpc>
                <a:spcPct val="100000"/>
              </a:lnSpc>
              <a:spcBef>
                <a:spcPts val="0"/>
              </a:spcBef>
              <a:spcAft>
                <a:spcPts val="0"/>
              </a:spcAft>
              <a:buNone/>
            </a:pPr>
            <a:r>
              <a:t/>
            </a:r>
            <a:endParaRPr sz="1500">
              <a:highlight>
                <a:schemeClr val="accent4"/>
              </a:highlight>
            </a:endParaRPr>
          </a:p>
          <a:p>
            <a:pPr indent="0" lvl="0" marL="0" rtl="0" algn="l">
              <a:lnSpc>
                <a:spcPct val="100000"/>
              </a:lnSpc>
              <a:spcBef>
                <a:spcPts val="0"/>
              </a:spcBef>
              <a:spcAft>
                <a:spcPts val="0"/>
              </a:spcAft>
              <a:buNone/>
            </a:pPr>
            <a:r>
              <a:rPr lang="en-US" sz="2000">
                <a:highlight>
                  <a:schemeClr val="accent4"/>
                </a:highlight>
              </a:rPr>
              <a:t>Shawn </a:t>
            </a:r>
            <a:endParaRPr sz="2000">
              <a:highlight>
                <a:schemeClr val="accent4"/>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Overall the </a:t>
            </a:r>
            <a:r>
              <a:rPr lang="en-US" sz="1400"/>
              <a:t>countries</a:t>
            </a:r>
            <a:r>
              <a:rPr lang="en-US" sz="1400"/>
              <a:t> affected most Peru, Bulgaria and Hungary having the highest amount, But looking at overall numbers it shows that these </a:t>
            </a:r>
            <a:r>
              <a:rPr lang="en-US" sz="1400"/>
              <a:t>countries</a:t>
            </a:r>
            <a:r>
              <a:rPr lang="en-US" sz="1400"/>
              <a:t> may not have recorded correctly or maybe not at all as these smaller and </a:t>
            </a:r>
            <a:r>
              <a:rPr lang="en-US" sz="1400"/>
              <a:t>underdeveloped countries may not have the ability to record correctly. As time goes by this will show different numbers as these countries will become more developed and able to report the correct numbers.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On behalf of Sharron and myself ….Thanks for listening and being here for this informative presentation..</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US" sz="1900">
                <a:highlight>
                  <a:schemeClr val="accent4"/>
                </a:highlight>
              </a:rPr>
              <a:t>Shawn </a:t>
            </a:r>
            <a:endParaRPr sz="1900">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 name="Google Shape;15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00">
                <a:highlight>
                  <a:schemeClr val="accent4"/>
                </a:highlight>
              </a:rPr>
              <a:t>Shawn: </a:t>
            </a:r>
            <a:r>
              <a:rPr lang="en-US" sz="1600"/>
              <a:t>I have been working the last 3 years for the local school district as a high school paraprofessional, but have always been intrigued by data and just computer science in general. Looking forward to expanding my reach in the understanding of our world through data. Data is everywhere and the more i learn about it the more answers there are to all of my many questions. </a:t>
            </a:r>
            <a:endParaRPr sz="1600"/>
          </a:p>
          <a:p>
            <a:pPr indent="0" lvl="0" marL="0" rtl="0" algn="l">
              <a:lnSpc>
                <a:spcPct val="100000"/>
              </a:lnSpc>
              <a:spcBef>
                <a:spcPts val="0"/>
              </a:spcBef>
              <a:spcAft>
                <a:spcPts val="0"/>
              </a:spcAft>
              <a:buSzPts val="1100"/>
              <a:buNone/>
            </a:pPr>
            <a:r>
              <a:t/>
            </a:r>
            <a:endParaRPr sz="1600">
              <a:highlight>
                <a:schemeClr val="accent4"/>
              </a:highlight>
            </a:endParaRPr>
          </a:p>
          <a:p>
            <a:pPr indent="0" lvl="0" marL="0" rtl="0" algn="l">
              <a:lnSpc>
                <a:spcPct val="100000"/>
              </a:lnSpc>
              <a:spcBef>
                <a:spcPts val="0"/>
              </a:spcBef>
              <a:spcAft>
                <a:spcPts val="0"/>
              </a:spcAft>
              <a:buSzPts val="1100"/>
              <a:buNone/>
            </a:pPr>
            <a:r>
              <a:rPr lang="en-US" sz="1600">
                <a:highlight>
                  <a:schemeClr val="accent4"/>
                </a:highlight>
              </a:rPr>
              <a:t>SHARRON:  </a:t>
            </a:r>
            <a:r>
              <a:rPr lang="en-US" sz="1600">
                <a:solidFill>
                  <a:schemeClr val="dk1"/>
                </a:solidFill>
              </a:rPr>
              <a:t>I love to read, no </a:t>
            </a:r>
            <a:r>
              <a:rPr lang="en-US" sz="1600">
                <a:solidFill>
                  <a:schemeClr val="dk1"/>
                </a:solidFill>
              </a:rPr>
              <a:t>particular</a:t>
            </a:r>
            <a:r>
              <a:rPr lang="en-US" sz="1600">
                <a:solidFill>
                  <a:schemeClr val="dk1"/>
                </a:solidFill>
              </a:rPr>
              <a:t> genre–just a life-long learner.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rPr>
              <a:t>Traveling and meeting people of diverse cultures.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rPr>
              <a:t>federal government retired 2015 private sector in contracting field</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rPr>
              <a:t>government &amp; advocacy fellow for world vision in washington dc.</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600">
                <a:solidFill>
                  <a:schemeClr val="dk1"/>
                </a:solidFill>
              </a:rPr>
              <a:t>my future</a:t>
            </a:r>
            <a:r>
              <a:rPr lang="en-US" sz="1600">
                <a:solidFill>
                  <a:schemeClr val="dk1"/>
                </a:solidFill>
              </a:rPr>
              <a:t>-</a:t>
            </a:r>
            <a:r>
              <a:rPr lang="en-US" sz="1600">
                <a:solidFill>
                  <a:schemeClr val="dk1"/>
                </a:solidFill>
              </a:rPr>
              <a:t> “i am looking to take my data analyst career back into more meaningful opportunities within the nonprofit sector</a:t>
            </a:r>
            <a:r>
              <a:rPr lang="en-US" sz="1600">
                <a:solidFill>
                  <a:schemeClr val="dk1"/>
                </a:solidFill>
              </a:rPr>
              <a:t>”</a:t>
            </a:r>
            <a:endParaRPr sz="1600">
              <a:solidFill>
                <a:schemeClr val="dk1"/>
              </a:solidFill>
            </a:endParaRPr>
          </a:p>
          <a:p>
            <a:pPr indent="0" lvl="0" marL="0" rtl="0" algn="l">
              <a:lnSpc>
                <a:spcPct val="100000"/>
              </a:lnSpc>
              <a:spcBef>
                <a:spcPts val="0"/>
              </a:spcBef>
              <a:spcAft>
                <a:spcPts val="0"/>
              </a:spcAft>
              <a:buSzPts val="1100"/>
              <a:buNone/>
            </a:pPr>
            <a:r>
              <a:t/>
            </a:r>
            <a:endParaRPr>
              <a:highlight>
                <a:schemeClr val="accent4"/>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US" sz="1750">
                <a:solidFill>
                  <a:schemeClr val="dk1"/>
                </a:solidFill>
              </a:rPr>
              <a:t>every country has been affected by Covid, 191 countries to be exact</a:t>
            </a:r>
            <a:endParaRPr sz="1600">
              <a:solidFill>
                <a:schemeClr val="dk1"/>
              </a:solidFill>
            </a:endParaRPr>
          </a:p>
          <a:p>
            <a:pPr indent="0" lvl="0" marL="0" rtl="0" algn="l">
              <a:lnSpc>
                <a:spcPct val="100000"/>
              </a:lnSpc>
              <a:spcBef>
                <a:spcPts val="0"/>
              </a:spcBef>
              <a:spcAft>
                <a:spcPts val="0"/>
              </a:spcAft>
              <a:buSzPts val="1100"/>
              <a:buNone/>
            </a:pPr>
            <a:r>
              <a:rPr lang="en-US" sz="1750">
                <a:solidFill>
                  <a:schemeClr val="dk1"/>
                </a:solidFill>
              </a:rPr>
              <a:t>This analysis</a:t>
            </a:r>
            <a:r>
              <a:rPr lang="en-US" sz="1750">
                <a:solidFill>
                  <a:schemeClr val="dk1"/>
                </a:solidFill>
              </a:rPr>
              <a:t> consists of a details concerning which countries were most affected by covid mortality, Which diseases were most associated with covid, and whether or not natural immunity is more effective than full vaccination? </a:t>
            </a:r>
            <a:endParaRPr sz="1750">
              <a:solidFill>
                <a:schemeClr val="dk1"/>
              </a:solidFill>
            </a:endParaRPr>
          </a:p>
          <a:p>
            <a:pPr indent="0" lvl="0" marL="0" rtl="0" algn="l">
              <a:lnSpc>
                <a:spcPct val="100000"/>
              </a:lnSpc>
              <a:spcBef>
                <a:spcPts val="0"/>
              </a:spcBef>
              <a:spcAft>
                <a:spcPts val="0"/>
              </a:spcAft>
              <a:buSzPts val="1100"/>
              <a:buNone/>
            </a:pPr>
            <a:r>
              <a:rPr lang="en-US" sz="1750">
                <a:solidFill>
                  <a:schemeClr val="dk1"/>
                </a:solidFill>
                <a:highlight>
                  <a:schemeClr val="accent4"/>
                </a:highlight>
              </a:rPr>
              <a:t>Shawn </a:t>
            </a:r>
            <a:endParaRPr sz="1750">
              <a:solidFill>
                <a:schemeClr val="dk1"/>
              </a:solidFill>
              <a:highlight>
                <a:schemeClr val="accent4"/>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US" sz="1700"/>
              <a:t>Overall confirmed Cases and death by disease types are shown</a:t>
            </a:r>
            <a:endParaRPr sz="1700"/>
          </a:p>
          <a:p>
            <a:pPr indent="-336550" lvl="0" marL="457200" rtl="0" algn="l">
              <a:lnSpc>
                <a:spcPct val="100000"/>
              </a:lnSpc>
              <a:spcBef>
                <a:spcPts val="0"/>
              </a:spcBef>
              <a:spcAft>
                <a:spcPts val="0"/>
              </a:spcAft>
              <a:buSzPts val="1700"/>
              <a:buChar char="●"/>
            </a:pPr>
            <a:r>
              <a:rPr lang="en-US" sz="1700"/>
              <a:t>Peru having a smaller population however their Confirmed Cases were much higher Deaths per 100K. </a:t>
            </a:r>
            <a:endParaRPr sz="1700"/>
          </a:p>
          <a:p>
            <a:pPr indent="-336550" lvl="0" marL="457200" rtl="0" algn="l">
              <a:lnSpc>
                <a:spcPct val="100000"/>
              </a:lnSpc>
              <a:spcBef>
                <a:spcPts val="0"/>
              </a:spcBef>
              <a:spcAft>
                <a:spcPts val="0"/>
              </a:spcAft>
              <a:buSzPts val="1700"/>
              <a:buChar char="●"/>
            </a:pPr>
            <a:r>
              <a:rPr lang="en-US" sz="1700"/>
              <a:t>The countries were impact the hardest Peru, Bulgari, Hungary having the most deaths per 100K</a:t>
            </a:r>
            <a:endParaRPr sz="1700"/>
          </a:p>
          <a:p>
            <a:pPr indent="457200" lvl="0" marL="0" rtl="0" algn="l">
              <a:lnSpc>
                <a:spcPct val="100000"/>
              </a:lnSpc>
              <a:spcBef>
                <a:spcPts val="0"/>
              </a:spcBef>
              <a:spcAft>
                <a:spcPts val="0"/>
              </a:spcAft>
              <a:buNone/>
            </a:pPr>
            <a:r>
              <a:rPr lang="en-US" sz="1700"/>
              <a:t>Some of the countries didn’t have the infrastructure to record Covid 19 related deaths</a:t>
            </a:r>
            <a:endParaRPr sz="1700"/>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US" sz="1700">
                <a:highlight>
                  <a:schemeClr val="accent4"/>
                </a:highlight>
              </a:rPr>
              <a:t>Sharron</a:t>
            </a:r>
            <a:endParaRPr sz="1700">
              <a:highlight>
                <a:schemeClr val="accent4"/>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US" sz="1600"/>
              <a:t>The data in above graph is showing the relationship of Covid-19 related disease with the total Confirmed Cases by death. </a:t>
            </a:r>
            <a:endParaRPr sz="1600"/>
          </a:p>
          <a:p>
            <a:pPr indent="-330200" lvl="0" marL="457200" rtl="0" algn="l">
              <a:lnSpc>
                <a:spcPct val="100000"/>
              </a:lnSpc>
              <a:spcBef>
                <a:spcPts val="0"/>
              </a:spcBef>
              <a:spcAft>
                <a:spcPts val="0"/>
              </a:spcAft>
              <a:buSzPts val="1600"/>
              <a:buChar char="●"/>
            </a:pPr>
            <a:r>
              <a:rPr lang="en-US" sz="1600"/>
              <a:t>Covid 19 impact was highest in Ischemic (ISS KEEMIC) heart disease with Confirmed Cases @ 3,588,697 (overall deaths at 213,308)   </a:t>
            </a:r>
            <a:endParaRPr sz="1600"/>
          </a:p>
          <a:p>
            <a:pPr indent="-330200" lvl="0" marL="457200" rtl="0" algn="l">
              <a:lnSpc>
                <a:spcPct val="100000"/>
              </a:lnSpc>
              <a:spcBef>
                <a:spcPts val="0"/>
              </a:spcBef>
              <a:spcAft>
                <a:spcPts val="0"/>
              </a:spcAft>
              <a:buSzPts val="1600"/>
              <a:buChar char="●"/>
            </a:pPr>
            <a:r>
              <a:rPr lang="en-US" sz="1600"/>
              <a:t>Falling in close 2nd is Pulmonary Heart disease with Confirmed Cases @ 1,166,777 (overall deaths at 37,196)</a:t>
            </a:r>
            <a:endParaRPr sz="1600"/>
          </a:p>
          <a:p>
            <a:pPr indent="-330200" lvl="0" marL="457200" rtl="0" algn="l">
              <a:lnSpc>
                <a:spcPct val="100000"/>
              </a:lnSpc>
              <a:spcBef>
                <a:spcPts val="0"/>
              </a:spcBef>
              <a:spcAft>
                <a:spcPts val="0"/>
              </a:spcAft>
              <a:buSzPts val="1600"/>
              <a:buChar char="●"/>
            </a:pPr>
            <a:r>
              <a:rPr lang="en-US" sz="1600"/>
              <a:t>Falling in close 3rd is Other forms of heart disease Confirmed Cases @ 1,921,486 (overall deaths at 46,571)</a:t>
            </a:r>
            <a:endParaRPr sz="1600"/>
          </a:p>
          <a:p>
            <a:pPr indent="0" lvl="0" marL="0" rtl="0" algn="l">
              <a:lnSpc>
                <a:spcPct val="100000"/>
              </a:lnSpc>
              <a:spcBef>
                <a:spcPts val="0"/>
              </a:spcBef>
              <a:spcAft>
                <a:spcPts val="0"/>
              </a:spcAft>
              <a:buNone/>
            </a:pPr>
            <a:r>
              <a:rPr lang="en-US" sz="1800">
                <a:highlight>
                  <a:schemeClr val="accent4"/>
                </a:highlight>
              </a:rPr>
              <a:t>Sharron</a:t>
            </a:r>
            <a:endParaRPr sz="1800">
              <a:highlight>
                <a:schemeClr val="accent4"/>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00"/>
              <a:t>here we have a chart with the countries that were reporting,  dated during the timeframe of november 14th through may 26th, these percentages show the percentage of vaccinated with two doses being hospitalized,  also unvaccinated and hospitalized, as you can see covid was on the rise even for those who are vaccinated, why?  during this time frame was when omicron was entering into play and we were not immune to the new variant. so it makes senses that the numbers were rising. </a:t>
            </a:r>
            <a:endParaRPr sz="16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sz="1900">
                <a:highlight>
                  <a:schemeClr val="accent4"/>
                </a:highlight>
              </a:rPr>
              <a:t>Sharron</a:t>
            </a:r>
            <a:endParaRPr sz="1900">
              <a:highlight>
                <a:schemeClr val="accent4"/>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US" sz="1500"/>
              <a:t>The above graphs are showing the hospitalization of unvaccinated </a:t>
            </a:r>
            <a:r>
              <a:rPr lang="en-US" sz="1500"/>
              <a:t>individuals</a:t>
            </a:r>
            <a:r>
              <a:rPr lang="en-US" sz="1500"/>
              <a:t> from mid Nov 2021 to end of May 2022.  </a:t>
            </a:r>
            <a:endParaRPr sz="1500"/>
          </a:p>
          <a:p>
            <a:pPr indent="-323850" lvl="0" marL="457200" rtl="0" algn="l">
              <a:lnSpc>
                <a:spcPct val="100000"/>
              </a:lnSpc>
              <a:spcBef>
                <a:spcPts val="0"/>
              </a:spcBef>
              <a:spcAft>
                <a:spcPts val="0"/>
              </a:spcAft>
              <a:buSzPts val="1500"/>
              <a:buChar char="●"/>
            </a:pPr>
            <a:r>
              <a:rPr lang="en-US" sz="1500"/>
              <a:t>Omicron </a:t>
            </a:r>
            <a:r>
              <a:rPr lang="en-US" sz="1500"/>
              <a:t>variant</a:t>
            </a:r>
            <a:r>
              <a:rPr lang="en-US" sz="1500"/>
              <a:t> </a:t>
            </a:r>
            <a:r>
              <a:rPr lang="en-US" sz="1500"/>
              <a:t>overtook the Delta Variant</a:t>
            </a:r>
            <a:r>
              <a:rPr lang="en-US" sz="1500"/>
              <a:t> and was present in 179 countries in Nov 2021 </a:t>
            </a:r>
            <a:endParaRPr sz="1500"/>
          </a:p>
          <a:p>
            <a:pPr indent="-323850" lvl="0" marL="457200" rtl="0" algn="l">
              <a:lnSpc>
                <a:spcPct val="100000"/>
              </a:lnSpc>
              <a:spcBef>
                <a:spcPts val="0"/>
              </a:spcBef>
              <a:spcAft>
                <a:spcPts val="0"/>
              </a:spcAft>
              <a:buSzPts val="1500"/>
              <a:buChar char="●"/>
            </a:pPr>
            <a:r>
              <a:rPr lang="en-US" sz="1500"/>
              <a:t>This is the dominate strain up to now</a:t>
            </a:r>
            <a:endParaRPr sz="1500"/>
          </a:p>
          <a:p>
            <a:pPr indent="-323850" lvl="0" marL="457200" rtl="0" algn="l">
              <a:lnSpc>
                <a:spcPct val="100000"/>
              </a:lnSpc>
              <a:spcBef>
                <a:spcPts val="0"/>
              </a:spcBef>
              <a:spcAft>
                <a:spcPts val="0"/>
              </a:spcAft>
              <a:buSzPts val="1500"/>
              <a:buChar char="●"/>
            </a:pPr>
            <a:r>
              <a:rPr lang="en-US" sz="1500"/>
              <a:t>Also the unvaccinated had high </a:t>
            </a:r>
            <a:r>
              <a:rPr lang="en-US" sz="1500"/>
              <a:t>hospitalizations</a:t>
            </a:r>
            <a:r>
              <a:rPr lang="en-US" sz="1500"/>
              <a:t> from Nov 14, 21- January 2nd 2022 due to having no protection against Covid 19 or the Delta Variant</a:t>
            </a:r>
            <a:endParaRPr sz="1500"/>
          </a:p>
          <a:p>
            <a:pPr indent="-298450" lvl="0" marL="457200" rtl="0" algn="l">
              <a:lnSpc>
                <a:spcPct val="100000"/>
              </a:lnSpc>
              <a:spcBef>
                <a:spcPts val="0"/>
              </a:spcBef>
              <a:spcAft>
                <a:spcPts val="0"/>
              </a:spcAft>
              <a:buSzPts val="1100"/>
              <a:buChar char="●"/>
            </a:pPr>
            <a:r>
              <a:rPr lang="en-US" sz="1500"/>
              <a:t>Starting Jan 2nd 2022 </a:t>
            </a:r>
            <a:r>
              <a:rPr lang="en-US" sz="1500"/>
              <a:t>hospitalization</a:t>
            </a:r>
            <a:r>
              <a:rPr lang="en-US" sz="1500"/>
              <a:t> decreased by half and in May there was hardly any unvaccinated </a:t>
            </a:r>
            <a:r>
              <a:rPr lang="en-US" sz="1500"/>
              <a:t>hospitalized</a:t>
            </a:r>
            <a:r>
              <a:rPr lang="en-US" sz="1300"/>
              <a:t> </a:t>
            </a:r>
            <a:endParaRPr sz="1300"/>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rPr lang="en-US" sz="1900">
                <a:highlight>
                  <a:schemeClr val="accent4"/>
                </a:highlight>
              </a:rPr>
              <a:t>Sharron</a:t>
            </a:r>
            <a:endParaRPr sz="1900">
              <a:highlight>
                <a:schemeClr val="accent4"/>
              </a:highlight>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This graph gives info on patients </a:t>
            </a:r>
            <a:r>
              <a:rPr lang="en-US" sz="1500"/>
              <a:t>vaccinated</a:t>
            </a:r>
            <a:r>
              <a:rPr lang="en-US" sz="1500"/>
              <a:t> with 2 doses that were in the hospital. You can see </a:t>
            </a:r>
            <a:r>
              <a:rPr lang="en-US" sz="1500"/>
              <a:t>in the</a:t>
            </a:r>
            <a:r>
              <a:rPr lang="en-US" sz="1500"/>
              <a:t> </a:t>
            </a:r>
            <a:r>
              <a:rPr lang="en-US" sz="1500"/>
              <a:t>beginning</a:t>
            </a:r>
            <a:r>
              <a:rPr lang="en-US" sz="1500"/>
              <a:t> of Nov and the 1st part of January that Omicron was on the rise and those </a:t>
            </a:r>
            <a:r>
              <a:rPr lang="en-US" sz="1500"/>
              <a:t>that</a:t>
            </a:r>
            <a:r>
              <a:rPr lang="en-US" sz="1500"/>
              <a:t> were vaccinated with 2 </a:t>
            </a:r>
            <a:r>
              <a:rPr lang="en-US" sz="1500"/>
              <a:t>doses</a:t>
            </a:r>
            <a:r>
              <a:rPr lang="en-US" sz="1500"/>
              <a:t> and still </a:t>
            </a:r>
            <a:r>
              <a:rPr lang="en-US" sz="1500"/>
              <a:t>in the</a:t>
            </a:r>
            <a:r>
              <a:rPr lang="en-US" sz="1500"/>
              <a:t> hospital at a rate at twice many, the vaccine still not protect them from the strain of Omicron, it is </a:t>
            </a:r>
            <a:r>
              <a:rPr lang="en-US" sz="1500"/>
              <a:t>just</a:t>
            </a:r>
            <a:r>
              <a:rPr lang="en-US" sz="1500"/>
              <a:t> like being unvaccinated, </a:t>
            </a:r>
            <a:endParaRPr sz="1500"/>
          </a:p>
          <a:p>
            <a:pPr indent="0" lvl="0" marL="0" rtl="0" algn="l">
              <a:spcBef>
                <a:spcPts val="0"/>
              </a:spcBef>
              <a:spcAft>
                <a:spcPts val="0"/>
              </a:spcAft>
              <a:buNone/>
            </a:pPr>
            <a:r>
              <a:t/>
            </a:r>
            <a:endParaRPr sz="1500">
              <a:highlight>
                <a:schemeClr val="accent4"/>
              </a:highlight>
            </a:endParaRPr>
          </a:p>
          <a:p>
            <a:pPr indent="0" lvl="0" marL="0" rtl="0" algn="l">
              <a:spcBef>
                <a:spcPts val="0"/>
              </a:spcBef>
              <a:spcAft>
                <a:spcPts val="0"/>
              </a:spcAft>
              <a:buNone/>
            </a:pPr>
            <a:r>
              <a:t/>
            </a:r>
            <a:endParaRPr sz="1500">
              <a:highlight>
                <a:schemeClr val="accent4"/>
              </a:highlight>
            </a:endParaRPr>
          </a:p>
          <a:p>
            <a:pPr indent="0" lvl="0" marL="0" rtl="0" algn="l">
              <a:spcBef>
                <a:spcPts val="0"/>
              </a:spcBef>
              <a:spcAft>
                <a:spcPts val="0"/>
              </a:spcAft>
              <a:buNone/>
            </a:pPr>
            <a:r>
              <a:t/>
            </a:r>
            <a:endParaRPr sz="1500">
              <a:highlight>
                <a:schemeClr val="accent4"/>
              </a:highlight>
            </a:endParaRPr>
          </a:p>
          <a:p>
            <a:pPr indent="0" lvl="0" marL="0" rtl="0" algn="l">
              <a:spcBef>
                <a:spcPts val="0"/>
              </a:spcBef>
              <a:spcAft>
                <a:spcPts val="0"/>
              </a:spcAft>
              <a:buNone/>
            </a:pPr>
            <a:r>
              <a:rPr lang="en-US" sz="1500">
                <a:highlight>
                  <a:schemeClr val="accent4"/>
                </a:highlight>
              </a:rPr>
              <a:t>Sharron</a:t>
            </a:r>
            <a:endParaRPr sz="1500">
              <a:highlight>
                <a:schemeClr val="accent4"/>
              </a:highlight>
            </a:endParaRPr>
          </a:p>
        </p:txBody>
      </p:sp>
      <p:sp>
        <p:nvSpPr>
          <p:cNvPr id="102" name="Google Shape;10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October 2021 </a:t>
            </a:r>
            <a:r>
              <a:rPr lang="en-US" sz="1500"/>
              <a:t>they</a:t>
            </a:r>
            <a:r>
              <a:rPr lang="en-US" sz="1500"/>
              <a:t> were administering the 3rd dose of the </a:t>
            </a:r>
            <a:r>
              <a:rPr lang="en-US" sz="1500"/>
              <a:t>vaccine for the delta variant</a:t>
            </a:r>
            <a:r>
              <a:rPr lang="en-US" sz="1500"/>
              <a:t> for the high risk population, to boost </a:t>
            </a:r>
            <a:r>
              <a:rPr lang="en-US" sz="1500"/>
              <a:t>their</a:t>
            </a:r>
            <a:r>
              <a:rPr lang="en-US" sz="1500"/>
              <a:t> immunity. as you can see on this graph, the hospitalized </a:t>
            </a:r>
            <a:r>
              <a:rPr lang="en-US" sz="1500"/>
              <a:t>drastically</a:t>
            </a:r>
            <a:r>
              <a:rPr lang="en-US" sz="1500"/>
              <a:t> increased due to Omicron and no one had immunity to that strain. the data shows that you had a higher chance of getting </a:t>
            </a:r>
            <a:r>
              <a:rPr lang="en-US" sz="1500"/>
              <a:t>hospitalized</a:t>
            </a:r>
            <a:r>
              <a:rPr lang="en-US" sz="1500"/>
              <a:t> with 3 0r more </a:t>
            </a:r>
            <a:r>
              <a:rPr lang="en-US" sz="1500"/>
              <a:t>doses</a:t>
            </a:r>
            <a:r>
              <a:rPr lang="en-US" sz="1500"/>
              <a:t> than an unvaccinated individual</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US" sz="1900">
                <a:highlight>
                  <a:srgbClr val="FFFF00"/>
                </a:highlight>
              </a:rPr>
              <a:t>Sharron</a:t>
            </a:r>
            <a:endParaRPr sz="1900">
              <a:highlight>
                <a:srgbClr val="FFFF00"/>
              </a:highlight>
            </a:endParaRPr>
          </a:p>
        </p:txBody>
      </p:sp>
      <p:sp>
        <p:nvSpPr>
          <p:cNvPr id="108" name="Google Shape;10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999925"/>
            <a:ext cx="8520600" cy="214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47" name="Google Shape;47;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highlight>
                  <a:schemeClr val="dk1"/>
                </a:highlight>
              </a:defRPr>
            </a:lvl1pPr>
            <a:lvl2pPr indent="-317500" lvl="1" marL="914400" algn="ctr">
              <a:lnSpc>
                <a:spcPct val="115000"/>
              </a:lnSpc>
              <a:spcBef>
                <a:spcPts val="0"/>
              </a:spcBef>
              <a:spcAft>
                <a:spcPts val="0"/>
              </a:spcAft>
              <a:buSzPts val="1400"/>
              <a:buChar char="○"/>
              <a:defRPr>
                <a:highlight>
                  <a:schemeClr val="dk1"/>
                </a:highlight>
              </a:defRPr>
            </a:lvl2pPr>
            <a:lvl3pPr indent="-317500" lvl="2" marL="1371600" algn="ctr">
              <a:lnSpc>
                <a:spcPct val="115000"/>
              </a:lnSpc>
              <a:spcBef>
                <a:spcPts val="0"/>
              </a:spcBef>
              <a:spcAft>
                <a:spcPts val="0"/>
              </a:spcAft>
              <a:buSzPts val="1400"/>
              <a:buChar char="■"/>
              <a:defRPr>
                <a:highlight>
                  <a:schemeClr val="dk1"/>
                </a:highlight>
              </a:defRPr>
            </a:lvl3pPr>
            <a:lvl4pPr indent="-317500" lvl="3" marL="1828800" algn="ctr">
              <a:lnSpc>
                <a:spcPct val="115000"/>
              </a:lnSpc>
              <a:spcBef>
                <a:spcPts val="0"/>
              </a:spcBef>
              <a:spcAft>
                <a:spcPts val="0"/>
              </a:spcAft>
              <a:buSzPts val="1400"/>
              <a:buChar char="●"/>
              <a:defRPr>
                <a:highlight>
                  <a:schemeClr val="dk1"/>
                </a:highlight>
              </a:defRPr>
            </a:lvl4pPr>
            <a:lvl5pPr indent="-317500" lvl="4" marL="2286000" algn="ctr">
              <a:lnSpc>
                <a:spcPct val="115000"/>
              </a:lnSpc>
              <a:spcBef>
                <a:spcPts val="0"/>
              </a:spcBef>
              <a:spcAft>
                <a:spcPts val="0"/>
              </a:spcAft>
              <a:buSzPts val="1400"/>
              <a:buChar char="○"/>
              <a:defRPr>
                <a:highlight>
                  <a:schemeClr val="dk1"/>
                </a:highlight>
              </a:defRPr>
            </a:lvl5pPr>
            <a:lvl6pPr indent="-317500" lvl="5" marL="2743200" algn="ctr">
              <a:lnSpc>
                <a:spcPct val="115000"/>
              </a:lnSpc>
              <a:spcBef>
                <a:spcPts val="0"/>
              </a:spcBef>
              <a:spcAft>
                <a:spcPts val="0"/>
              </a:spcAft>
              <a:buSzPts val="1400"/>
              <a:buChar char="■"/>
              <a:defRPr>
                <a:highlight>
                  <a:schemeClr val="dk1"/>
                </a:highlight>
              </a:defRPr>
            </a:lvl6pPr>
            <a:lvl7pPr indent="-317500" lvl="6" marL="3200400" algn="ctr">
              <a:lnSpc>
                <a:spcPct val="115000"/>
              </a:lnSpc>
              <a:spcBef>
                <a:spcPts val="0"/>
              </a:spcBef>
              <a:spcAft>
                <a:spcPts val="0"/>
              </a:spcAft>
              <a:buSzPts val="1400"/>
              <a:buChar char="●"/>
              <a:defRPr>
                <a:highlight>
                  <a:schemeClr val="dk1"/>
                </a:highlight>
              </a:defRPr>
            </a:lvl7pPr>
            <a:lvl8pPr indent="-317500" lvl="7" marL="3657600" algn="ctr">
              <a:lnSpc>
                <a:spcPct val="115000"/>
              </a:lnSpc>
              <a:spcBef>
                <a:spcPts val="0"/>
              </a:spcBef>
              <a:spcAft>
                <a:spcPts val="0"/>
              </a:spcAft>
              <a:buSzPts val="1400"/>
              <a:buChar char="○"/>
              <a:defRPr>
                <a:highlight>
                  <a:schemeClr val="dk1"/>
                </a:highlight>
              </a:defRPr>
            </a:lvl8pPr>
            <a:lvl9pPr indent="-317500" lvl="8" marL="4114800" algn="ctr">
              <a:lnSpc>
                <a:spcPct val="115000"/>
              </a:lnSpc>
              <a:spcBef>
                <a:spcPts val="0"/>
              </a:spcBef>
              <a:spcAft>
                <a:spcPts val="0"/>
              </a:spcAft>
              <a:buSzPts val="1400"/>
              <a:buChar char="■"/>
              <a:defRPr>
                <a:highlight>
                  <a:schemeClr val="dk1"/>
                </a:highlight>
              </a:defRPr>
            </a:lvl9pPr>
          </a:lstStyle>
          <a:p/>
        </p:txBody>
      </p:sp>
      <p:sp>
        <p:nvSpPr>
          <p:cNvPr id="48" name="Google Shape;48;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7" name="Shape 17"/>
        <p:cNvGrpSpPr/>
        <p:nvPr/>
      </p:nvGrpSpPr>
      <p:grpSpPr>
        <a:xfrm>
          <a:off x="0" y="0"/>
          <a:ext cx="0" cy="0"/>
          <a:chOff x="0" y="0"/>
          <a:chExt cx="0" cy="0"/>
        </a:xfrm>
      </p:grpSpPr>
      <p:sp>
        <p:nvSpPr>
          <p:cNvPr id="18" name="Google Shape;18;p4"/>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20" name="Google Shape;20;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5"/>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4" name="Google Shape;34;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9"/>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highlight>
                  <a:schemeClr val="lt1"/>
                </a:highlight>
              </a:defRPr>
            </a:lvl1pPr>
            <a:lvl2pPr indent="-317500" lvl="1" marL="914400" algn="l">
              <a:lnSpc>
                <a:spcPct val="115000"/>
              </a:lnSpc>
              <a:spcBef>
                <a:spcPts val="0"/>
              </a:spcBef>
              <a:spcAft>
                <a:spcPts val="0"/>
              </a:spcAft>
              <a:buSzPts val="1400"/>
              <a:buChar char="○"/>
              <a:defRPr>
                <a:highlight>
                  <a:schemeClr val="lt1"/>
                </a:highlight>
              </a:defRPr>
            </a:lvl2pPr>
            <a:lvl3pPr indent="-317500" lvl="2" marL="1371600" algn="l">
              <a:lnSpc>
                <a:spcPct val="115000"/>
              </a:lnSpc>
              <a:spcBef>
                <a:spcPts val="0"/>
              </a:spcBef>
              <a:spcAft>
                <a:spcPts val="0"/>
              </a:spcAft>
              <a:buSzPts val="1400"/>
              <a:buChar char="■"/>
              <a:defRPr>
                <a:highlight>
                  <a:schemeClr val="lt1"/>
                </a:highlight>
              </a:defRPr>
            </a:lvl3pPr>
            <a:lvl4pPr indent="-317500" lvl="3" marL="1828800" algn="l">
              <a:lnSpc>
                <a:spcPct val="115000"/>
              </a:lnSpc>
              <a:spcBef>
                <a:spcPts val="0"/>
              </a:spcBef>
              <a:spcAft>
                <a:spcPts val="0"/>
              </a:spcAft>
              <a:buSzPts val="1400"/>
              <a:buChar char="●"/>
              <a:defRPr>
                <a:highlight>
                  <a:schemeClr val="lt1"/>
                </a:highlight>
              </a:defRPr>
            </a:lvl4pPr>
            <a:lvl5pPr indent="-317500" lvl="4" marL="2286000" algn="l">
              <a:lnSpc>
                <a:spcPct val="115000"/>
              </a:lnSpc>
              <a:spcBef>
                <a:spcPts val="0"/>
              </a:spcBef>
              <a:spcAft>
                <a:spcPts val="0"/>
              </a:spcAft>
              <a:buSzPts val="1400"/>
              <a:buChar char="○"/>
              <a:defRPr>
                <a:highlight>
                  <a:schemeClr val="lt1"/>
                </a:highlight>
              </a:defRPr>
            </a:lvl5pPr>
            <a:lvl6pPr indent="-317500" lvl="5" marL="2743200" algn="l">
              <a:lnSpc>
                <a:spcPct val="115000"/>
              </a:lnSpc>
              <a:spcBef>
                <a:spcPts val="0"/>
              </a:spcBef>
              <a:spcAft>
                <a:spcPts val="0"/>
              </a:spcAft>
              <a:buSzPts val="1400"/>
              <a:buChar char="■"/>
              <a:defRPr>
                <a:highlight>
                  <a:schemeClr val="lt1"/>
                </a:highlight>
              </a:defRPr>
            </a:lvl6pPr>
            <a:lvl7pPr indent="-317500" lvl="6" marL="3200400" algn="l">
              <a:lnSpc>
                <a:spcPct val="115000"/>
              </a:lnSpc>
              <a:spcBef>
                <a:spcPts val="0"/>
              </a:spcBef>
              <a:spcAft>
                <a:spcPts val="0"/>
              </a:spcAft>
              <a:buSzPts val="1400"/>
              <a:buChar char="●"/>
              <a:defRPr>
                <a:highlight>
                  <a:schemeClr val="lt1"/>
                </a:highlight>
              </a:defRPr>
            </a:lvl7pPr>
            <a:lvl8pPr indent="-317500" lvl="7" marL="3657600" algn="l">
              <a:lnSpc>
                <a:spcPct val="115000"/>
              </a:lnSpc>
              <a:spcBef>
                <a:spcPts val="0"/>
              </a:spcBef>
              <a:spcAft>
                <a:spcPts val="0"/>
              </a:spcAft>
              <a:buSzPts val="1400"/>
              <a:buChar char="○"/>
              <a:defRPr>
                <a:highlight>
                  <a:schemeClr val="lt1"/>
                </a:highlight>
              </a:defRPr>
            </a:lvl8pPr>
            <a:lvl9pPr indent="-317500" lvl="8" marL="4114800" algn="l">
              <a:lnSpc>
                <a:spcPct val="115000"/>
              </a:lnSpc>
              <a:spcBef>
                <a:spcPts val="0"/>
              </a:spcBef>
              <a:spcAft>
                <a:spcPts val="0"/>
              </a:spcAft>
              <a:buSzPts val="1400"/>
              <a:buChar char="■"/>
              <a:defRPr>
                <a:highlight>
                  <a:schemeClr val="lt1"/>
                </a:highlight>
              </a:defRPr>
            </a:lvl9pPr>
          </a:lstStyle>
          <a:p/>
        </p:txBody>
      </p:sp>
      <p:sp>
        <p:nvSpPr>
          <p:cNvPr id="41" name="Google Shape;41;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highlight>
                  <a:schemeClr val="dk1"/>
                </a:highlight>
              </a:defRPr>
            </a:lvl1pPr>
          </a:lstStyle>
          <a:p/>
        </p:txBody>
      </p:sp>
      <p:sp>
        <p:nvSpPr>
          <p:cNvPr id="44" name="Google Shape;44;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2"/>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6800"/>
              <a:buNone/>
            </a:pPr>
            <a:r>
              <a:rPr lang="en-US"/>
              <a:t>COVID 19</a:t>
            </a:r>
            <a:endParaRPr/>
          </a:p>
        </p:txBody>
      </p:sp>
      <p:sp>
        <p:nvSpPr>
          <p:cNvPr id="54" name="Google Shape;54;p12"/>
          <p:cNvSpPr txBox="1"/>
          <p:nvPr>
            <p:ph idx="1" type="subTitle"/>
          </p:nvPr>
        </p:nvSpPr>
        <p:spPr>
          <a:xfrm>
            <a:off x="344250" y="3550650"/>
            <a:ext cx="4910100" cy="577800"/>
          </a:xfrm>
          <a:prstGeom prst="rect">
            <a:avLst/>
          </a:prstGeom>
          <a:solidFill>
            <a:schemeClr val="dk2"/>
          </a:solidFill>
          <a:ln>
            <a:noFill/>
          </a:ln>
        </p:spPr>
        <p:txBody>
          <a:bodyPr anchorCtr="0" anchor="ctr" bIns="91425" lIns="91425" spcFirstLastPara="1" rIns="91425" wrap="square" tIns="91425">
            <a:normAutofit fontScale="77500" lnSpcReduction="10000"/>
          </a:bodyPr>
          <a:lstStyle/>
          <a:p>
            <a:pPr indent="0" lvl="0" marL="0" rtl="0" algn="l">
              <a:lnSpc>
                <a:spcPct val="100000"/>
              </a:lnSpc>
              <a:spcBef>
                <a:spcPts val="0"/>
              </a:spcBef>
              <a:spcAft>
                <a:spcPts val="0"/>
              </a:spcAft>
              <a:buSzPct val="129032"/>
              <a:buNone/>
            </a:pPr>
            <a:r>
              <a:rPr lang="en-US"/>
              <a:t>AND IT’S RELATIONSHIP WITH DISEASE…</a:t>
            </a:r>
            <a:endParaRPr/>
          </a:p>
        </p:txBody>
      </p:sp>
      <p:sp>
        <p:nvSpPr>
          <p:cNvPr id="55" name="Google Shape;55;p12"/>
          <p:cNvSpPr txBox="1"/>
          <p:nvPr/>
        </p:nvSpPr>
        <p:spPr>
          <a:xfrm>
            <a:off x="846800" y="324075"/>
            <a:ext cx="7412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1" i="1" lang="en-US" sz="7200" u="none" cap="none" strike="noStrike">
                <a:solidFill>
                  <a:srgbClr val="000000"/>
                </a:solidFill>
                <a:latin typeface="Playfair Display"/>
                <a:ea typeface="Playfair Display"/>
                <a:cs typeface="Playfair Display"/>
                <a:sym typeface="Playfair Display"/>
              </a:rPr>
              <a:t>TEAM LINEAR</a:t>
            </a:r>
            <a:endParaRPr b="1" i="1" sz="7200" u="none" cap="none" strike="noStrike">
              <a:solidFill>
                <a:srgbClr val="000000"/>
              </a:solidFill>
              <a:latin typeface="Playfair Display"/>
              <a:ea typeface="Playfair Display"/>
              <a:cs typeface="Playfair Display"/>
              <a:sym typeface="Playfair Display"/>
            </a:endParaRPr>
          </a:p>
        </p:txBody>
      </p:sp>
      <p:sp>
        <p:nvSpPr>
          <p:cNvPr id="56" name="Google Shape;56;p12"/>
          <p:cNvSpPr txBox="1"/>
          <p:nvPr/>
        </p:nvSpPr>
        <p:spPr>
          <a:xfrm>
            <a:off x="4572000" y="4459475"/>
            <a:ext cx="410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Montserrat"/>
                <a:ea typeface="Montserrat"/>
                <a:cs typeface="Montserrat"/>
                <a:sym typeface="Montserrat"/>
              </a:rPr>
              <a:t>ENTITY ACADEMY– POWERED BY WOZU</a:t>
            </a:r>
            <a:endParaRPr b="1" i="1"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9890"/>
              <a:buNone/>
            </a:pPr>
            <a:r>
              <a:rPr lang="en-US">
                <a:highlight>
                  <a:schemeClr val="accent4"/>
                </a:highlight>
              </a:rPr>
              <a:t>                                 </a:t>
            </a:r>
            <a:r>
              <a:rPr lang="en-US" sz="2700">
                <a:highlight>
                  <a:schemeClr val="accent4"/>
                </a:highlight>
              </a:rPr>
              <a:t>     </a:t>
            </a:r>
            <a:r>
              <a:rPr lang="en-US" sz="3033"/>
              <a:t>Unvaccinated ICU</a:t>
            </a:r>
            <a:endParaRPr sz="3033"/>
          </a:p>
        </p:txBody>
      </p:sp>
      <p:pic>
        <p:nvPicPr>
          <p:cNvPr id="117" name="Google Shape;117;p21"/>
          <p:cNvPicPr preferRelativeResize="0"/>
          <p:nvPr/>
        </p:nvPicPr>
        <p:blipFill rotWithShape="1">
          <a:blip r:embed="rId3">
            <a:alphaModFix/>
          </a:blip>
          <a:srcRect b="0" l="0" r="0" t="0"/>
          <a:stretch/>
        </p:blipFill>
        <p:spPr>
          <a:xfrm>
            <a:off x="0" y="1502735"/>
            <a:ext cx="9144002" cy="25778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1043525" y="466975"/>
            <a:ext cx="779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33"/>
              <a:buNone/>
            </a:pPr>
            <a:r>
              <a:rPr lang="en-US" sz="2700">
                <a:highlight>
                  <a:schemeClr val="accent4"/>
                </a:highlight>
              </a:rPr>
              <a:t>Vaccinated 2 doses ICU/Vaccinated 3 or more doses ICU</a:t>
            </a:r>
            <a:endParaRPr sz="2700">
              <a:highlight>
                <a:schemeClr val="accent4"/>
              </a:highlight>
            </a:endParaRPr>
          </a:p>
        </p:txBody>
      </p:sp>
      <p:pic>
        <p:nvPicPr>
          <p:cNvPr id="123" name="Google Shape;123;p22"/>
          <p:cNvPicPr preferRelativeResize="0"/>
          <p:nvPr/>
        </p:nvPicPr>
        <p:blipFill rotWithShape="1">
          <a:blip r:embed="rId3">
            <a:alphaModFix/>
          </a:blip>
          <a:srcRect b="-9" l="6820" r="0" t="9527"/>
          <a:stretch/>
        </p:blipFill>
        <p:spPr>
          <a:xfrm>
            <a:off x="1367900" y="1472400"/>
            <a:ext cx="6408201" cy="1680099"/>
          </a:xfrm>
          <a:prstGeom prst="rect">
            <a:avLst/>
          </a:prstGeom>
          <a:noFill/>
          <a:ln>
            <a:noFill/>
          </a:ln>
        </p:spPr>
      </p:pic>
      <p:pic>
        <p:nvPicPr>
          <p:cNvPr id="124" name="Google Shape;124;p22"/>
          <p:cNvPicPr preferRelativeResize="0"/>
          <p:nvPr/>
        </p:nvPicPr>
        <p:blipFill rotWithShape="1">
          <a:blip r:embed="rId4">
            <a:alphaModFix/>
          </a:blip>
          <a:srcRect b="8699" l="3432" r="4554" t="6346"/>
          <a:stretch/>
        </p:blipFill>
        <p:spPr>
          <a:xfrm>
            <a:off x="1367900" y="3321725"/>
            <a:ext cx="6408201" cy="1649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953175" y="1205875"/>
            <a:ext cx="7237652" cy="3666901"/>
          </a:xfrm>
          <a:prstGeom prst="rect">
            <a:avLst/>
          </a:prstGeom>
          <a:noFill/>
          <a:ln>
            <a:noFill/>
          </a:ln>
        </p:spPr>
      </p:pic>
      <p:sp>
        <p:nvSpPr>
          <p:cNvPr id="130" name="Google Shape;130;p23"/>
          <p:cNvSpPr txBox="1"/>
          <p:nvPr/>
        </p:nvSpPr>
        <p:spPr>
          <a:xfrm>
            <a:off x="2357600" y="304300"/>
            <a:ext cx="5616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highlight>
                  <a:schemeClr val="dk1"/>
                </a:highlight>
                <a:latin typeface="Oswald"/>
                <a:ea typeface="Oswald"/>
                <a:cs typeface="Oswald"/>
                <a:sym typeface="Oswald"/>
              </a:rPr>
              <a:t>Pneumonia/Influenza 2019-2020</a:t>
            </a:r>
            <a:endParaRPr sz="2700">
              <a:highlight>
                <a:schemeClr val="dk1"/>
              </a:highlight>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698750" y="472550"/>
            <a:ext cx="8254200" cy="106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highlight>
                  <a:schemeClr val="accent4"/>
                </a:highlight>
              </a:rPr>
              <a:t>N</a:t>
            </a:r>
            <a:r>
              <a:rPr lang="en-US">
                <a:highlight>
                  <a:schemeClr val="accent4"/>
                </a:highlight>
              </a:rPr>
              <a:t>ot a high correlation between the </a:t>
            </a:r>
            <a:r>
              <a:rPr lang="en-US">
                <a:highlight>
                  <a:schemeClr val="accent4"/>
                </a:highlight>
              </a:rPr>
              <a:t>doses and fatality rate per  100 people per Johns Hopkins Data</a:t>
            </a:r>
            <a:endParaRPr>
              <a:highlight>
                <a:schemeClr val="accent4"/>
              </a:highlight>
            </a:endParaRPr>
          </a:p>
          <a:p>
            <a:pPr indent="0" lvl="0" marL="0" rtl="0" algn="l">
              <a:spcBef>
                <a:spcPts val="0"/>
              </a:spcBef>
              <a:spcAft>
                <a:spcPts val="0"/>
              </a:spcAft>
              <a:buNone/>
            </a:pPr>
            <a:r>
              <a:rPr lang="en-US"/>
              <a:t> </a:t>
            </a:r>
            <a:endParaRPr/>
          </a:p>
        </p:txBody>
      </p:sp>
      <p:pic>
        <p:nvPicPr>
          <p:cNvPr id="136" name="Google Shape;136;p24"/>
          <p:cNvPicPr preferRelativeResize="0"/>
          <p:nvPr/>
        </p:nvPicPr>
        <p:blipFill rotWithShape="1">
          <a:blip r:embed="rId3">
            <a:alphaModFix/>
          </a:blip>
          <a:srcRect b="0" l="0" r="0" t="20445"/>
          <a:stretch/>
        </p:blipFill>
        <p:spPr>
          <a:xfrm>
            <a:off x="770550" y="1821150"/>
            <a:ext cx="7602902" cy="2576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1793200" y="455475"/>
            <a:ext cx="5447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US"/>
              <a:t>Which Disease is Most Related to COVID?</a:t>
            </a:r>
            <a:r>
              <a:rPr lang="en-US" sz="2766"/>
              <a:t> </a:t>
            </a:r>
            <a:endParaRPr sz="3666"/>
          </a:p>
        </p:txBody>
      </p:sp>
      <p:sp>
        <p:nvSpPr>
          <p:cNvPr id="142" name="Google Shape;142;p25"/>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457200" lvl="0" marL="0" rtl="0" algn="l">
              <a:lnSpc>
                <a:spcPct val="115000"/>
              </a:lnSpc>
              <a:spcBef>
                <a:spcPts val="0"/>
              </a:spcBef>
              <a:spcAft>
                <a:spcPts val="0"/>
              </a:spcAft>
              <a:buNone/>
            </a:pPr>
            <a:r>
              <a:rPr b="1" lang="en-US" sz="2000">
                <a:latin typeface="Oswald"/>
                <a:ea typeface="Oswald"/>
                <a:cs typeface="Oswald"/>
                <a:sym typeface="Oswald"/>
              </a:rPr>
              <a:t>There were 3 stand-out disease mostly related to Covid </a:t>
            </a:r>
            <a:endParaRPr b="1" sz="2000">
              <a:latin typeface="Oswald"/>
              <a:ea typeface="Oswald"/>
              <a:cs typeface="Oswald"/>
              <a:sym typeface="Oswald"/>
            </a:endParaRPr>
          </a:p>
          <a:p>
            <a:pPr indent="457200" lvl="0" marL="0" rtl="0" algn="l">
              <a:lnSpc>
                <a:spcPct val="115000"/>
              </a:lnSpc>
              <a:spcBef>
                <a:spcPts val="0"/>
              </a:spcBef>
              <a:spcAft>
                <a:spcPts val="0"/>
              </a:spcAft>
              <a:buNone/>
            </a:pPr>
            <a:r>
              <a:t/>
            </a:r>
            <a:endParaRPr b="1"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Ischemic heart disease with deaths per 100K @ 646.94(overall deaths at 213,308)</a:t>
            </a:r>
            <a:endParaRPr sz="2000">
              <a:latin typeface="Oswald"/>
              <a:ea typeface="Oswald"/>
              <a:cs typeface="Oswald"/>
              <a:sym typeface="Oswald"/>
            </a:endParaRPr>
          </a:p>
          <a:p>
            <a:pPr indent="0" lvl="0" marL="457200" rtl="0" algn="l">
              <a:lnSpc>
                <a:spcPct val="115000"/>
              </a:lnSpc>
              <a:spcBef>
                <a:spcPts val="0"/>
              </a:spcBef>
              <a:spcAft>
                <a:spcPts val="0"/>
              </a:spcAft>
              <a:buNone/>
            </a:pPr>
            <a:r>
              <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Pulmonary Heart disease deaths per 100K @ 535.31(overall deaths at 37,196)</a:t>
            </a:r>
            <a:endParaRPr sz="2000">
              <a:latin typeface="Oswald"/>
              <a:ea typeface="Oswald"/>
              <a:cs typeface="Oswald"/>
              <a:sym typeface="Oswald"/>
            </a:endParaRPr>
          </a:p>
          <a:p>
            <a:pPr indent="0" lvl="0" marL="457200" rtl="0" algn="l">
              <a:lnSpc>
                <a:spcPct val="115000"/>
              </a:lnSpc>
              <a:spcBef>
                <a:spcPts val="0"/>
              </a:spcBef>
              <a:spcAft>
                <a:spcPts val="0"/>
              </a:spcAft>
              <a:buNone/>
            </a:pPr>
            <a:r>
              <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Other forms of heart disease deaths per 100K @ 482.08(overall deaths at 46,571)</a:t>
            </a:r>
            <a:endParaRPr sz="2000">
              <a:latin typeface="Oswald"/>
              <a:ea typeface="Oswald"/>
              <a:cs typeface="Oswald"/>
              <a:sym typeface="Oswald"/>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26"/>
          <p:cNvSpPr txBox="1"/>
          <p:nvPr>
            <p:ph type="title"/>
          </p:nvPr>
        </p:nvSpPr>
        <p:spPr>
          <a:xfrm>
            <a:off x="1088325" y="454075"/>
            <a:ext cx="7141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50">
                <a:highlight>
                  <a:schemeClr val="accent4"/>
                </a:highlight>
              </a:rPr>
              <a:t>Which is more effective Unvaccinated vs Vaccination? </a:t>
            </a:r>
            <a:r>
              <a:rPr b="1" lang="en-US" sz="1800">
                <a:highlight>
                  <a:schemeClr val="accent4"/>
                </a:highlight>
                <a:latin typeface="Playfair Display"/>
                <a:ea typeface="Playfair Display"/>
                <a:cs typeface="Playfair Display"/>
                <a:sym typeface="Playfair Display"/>
              </a:rPr>
              <a:t>  </a:t>
            </a:r>
            <a:endParaRPr sz="2500">
              <a:highlight>
                <a:schemeClr val="accent4"/>
              </a:highlight>
            </a:endParaRPr>
          </a:p>
        </p:txBody>
      </p:sp>
      <p:sp>
        <p:nvSpPr>
          <p:cNvPr id="148" name="Google Shape;148;p26"/>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US" sz="2000">
                <a:latin typeface="Oswald"/>
                <a:ea typeface="Oswald"/>
                <a:cs typeface="Oswald"/>
                <a:sym typeface="Oswald"/>
              </a:rPr>
              <a:t>Both ICU and hospitalization..</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Data shows that the unvaccinated hospitalization and ICU stays were the highest in the month of Nov in 2021. </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The Unvaccinated and vaccinated have almost the same hospitalization and ICU admissions across the board (worldwide) From Dec 2021 to May 2022.  </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The vaccine has ZERO immunity towards both Delta and Omicron variant that was detected in Nov 2021 the distribution of the unvaccinated (Natural immunity) and partial vaccination (or 2 doses) are both far more effective than the full vaccinated of 3 or more doses.</a:t>
            </a:r>
            <a:endParaRPr sz="2000">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2" name="Shape 152"/>
        <p:cNvGrpSpPr/>
        <p:nvPr/>
      </p:nvGrpSpPr>
      <p:grpSpPr>
        <a:xfrm>
          <a:off x="0" y="0"/>
          <a:ext cx="0" cy="0"/>
          <a:chOff x="0" y="0"/>
          <a:chExt cx="0" cy="0"/>
        </a:xfrm>
      </p:grpSpPr>
      <p:sp>
        <p:nvSpPr>
          <p:cNvPr id="153" name="Google Shape;153;p27"/>
          <p:cNvSpPr txBox="1"/>
          <p:nvPr>
            <p:ph type="title"/>
          </p:nvPr>
        </p:nvSpPr>
        <p:spPr>
          <a:xfrm>
            <a:off x="1355000" y="458200"/>
            <a:ext cx="86622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sz="2450"/>
              <a:t>Which countries were affected the most with COVID?</a:t>
            </a:r>
            <a:endParaRPr sz="2450"/>
          </a:p>
        </p:txBody>
      </p:sp>
      <p:sp>
        <p:nvSpPr>
          <p:cNvPr id="154" name="Google Shape;154;p2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US" sz="2000">
                <a:latin typeface="Oswald"/>
                <a:ea typeface="Oswald"/>
                <a:cs typeface="Oswald"/>
                <a:sym typeface="Oswald"/>
              </a:rPr>
              <a:t>Countries impacted the most</a:t>
            </a:r>
            <a:r>
              <a:rPr lang="en-US" sz="2000">
                <a:latin typeface="Oswald"/>
                <a:ea typeface="Oswald"/>
                <a:cs typeface="Oswald"/>
                <a:sym typeface="Oswald"/>
              </a:rPr>
              <a:t>…</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Peru, Bulgaria &amp; Hungary having the highest amount of confirmed cases with most deaths per 100K</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Data also suggests that some countries neither recorded their confirmed cases nor number of deaths, this can be attributed to poor or no data collect systems in place</a:t>
            </a:r>
            <a:endParaRPr sz="2000">
              <a:latin typeface="Oswald"/>
              <a:ea typeface="Oswald"/>
              <a:cs typeface="Oswald"/>
              <a:sym typeface="Oswald"/>
            </a:endParaRPr>
          </a:p>
          <a:p>
            <a:pPr indent="-355600" lvl="0" marL="457200" rtl="0" algn="l">
              <a:lnSpc>
                <a:spcPct val="115000"/>
              </a:lnSpc>
              <a:spcBef>
                <a:spcPts val="0"/>
              </a:spcBef>
              <a:spcAft>
                <a:spcPts val="0"/>
              </a:spcAft>
              <a:buSzPts val="2000"/>
              <a:buFont typeface="Oswald"/>
              <a:buChar char="●"/>
            </a:pPr>
            <a:r>
              <a:rPr lang="en-US" sz="2000">
                <a:latin typeface="Oswald"/>
                <a:ea typeface="Oswald"/>
                <a:cs typeface="Oswald"/>
                <a:sym typeface="Oswald"/>
              </a:rPr>
              <a:t>(Yemen 18%) hiding the true numbers and metrics (China 0.70%). 2M+ confirmed cases and 14K+ deaths. (North Korea 600%) with it’s 1 covid-19 related death and 6 confirmed cases.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3">
            <a:alphaModFix/>
          </a:blip>
          <a:srcRect b="0" l="-7029" r="7028" t="0"/>
          <a:stretch/>
        </p:blipFill>
        <p:spPr>
          <a:xfrm>
            <a:off x="5641827" y="471225"/>
            <a:ext cx="1600201" cy="2125251"/>
          </a:xfrm>
          <a:prstGeom prst="rect">
            <a:avLst/>
          </a:prstGeom>
          <a:noFill/>
          <a:ln>
            <a:noFill/>
          </a:ln>
        </p:spPr>
      </p:pic>
      <p:sp>
        <p:nvSpPr>
          <p:cNvPr id="62" name="Google Shape;62;p13"/>
          <p:cNvSpPr txBox="1"/>
          <p:nvPr/>
        </p:nvSpPr>
        <p:spPr>
          <a:xfrm>
            <a:off x="5705575" y="2847775"/>
            <a:ext cx="2369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SHAWN LYNN SKYLES</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54 YEARS OLD</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LIVES IN IOWA</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ASSOCIATES DEGREE - WEB DESIGN</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ASSOCIATES DEGREE - NETWORKING</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t/>
            </a:r>
            <a:endParaRPr b="1" i="1" sz="1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000000"/>
                </a:solidFill>
                <a:latin typeface="Oswald"/>
                <a:ea typeface="Oswald"/>
                <a:cs typeface="Oswald"/>
                <a:sym typeface="Oswald"/>
              </a:rPr>
              <a:t>Hobbies: Lampworking, Jewelry making &amp; DIY projects</a:t>
            </a:r>
            <a:endParaRPr b="1" i="1" sz="1000" u="none" cap="none" strike="noStrike">
              <a:solidFill>
                <a:srgbClr val="000000"/>
              </a:solidFill>
              <a:latin typeface="Oswald"/>
              <a:ea typeface="Oswald"/>
              <a:cs typeface="Oswald"/>
              <a:sym typeface="Oswald"/>
            </a:endParaRPr>
          </a:p>
        </p:txBody>
      </p:sp>
      <p:sp>
        <p:nvSpPr>
          <p:cNvPr id="63" name="Google Shape;63;p13"/>
          <p:cNvSpPr txBox="1"/>
          <p:nvPr/>
        </p:nvSpPr>
        <p:spPr>
          <a:xfrm>
            <a:off x="1422700" y="2798975"/>
            <a:ext cx="25857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1" i="1" lang="en-US" sz="1000" u="none" cap="none" strike="noStrike">
                <a:solidFill>
                  <a:schemeClr val="dk2"/>
                </a:solidFill>
                <a:latin typeface="Oswald"/>
                <a:ea typeface="Oswald"/>
                <a:cs typeface="Oswald"/>
                <a:sym typeface="Oswald"/>
              </a:rPr>
              <a:t>SHARRON DEMBELE</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rPr b="1" i="1" lang="en-US" sz="1000" u="none" cap="none" strike="noStrike">
                <a:solidFill>
                  <a:schemeClr val="dk2"/>
                </a:solidFill>
                <a:latin typeface="Oswald"/>
                <a:ea typeface="Oswald"/>
                <a:cs typeface="Oswald"/>
                <a:sym typeface="Oswald"/>
              </a:rPr>
              <a:t>54 YEARS OLD</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rPr b="1" i="1" lang="en-US" sz="1000" u="none" cap="none" strike="noStrike">
                <a:solidFill>
                  <a:schemeClr val="dk2"/>
                </a:solidFill>
                <a:latin typeface="Oswald"/>
                <a:ea typeface="Oswald"/>
                <a:cs typeface="Oswald"/>
                <a:sym typeface="Oswald"/>
              </a:rPr>
              <a:t>LIVES IN FLORIDA/CANADA</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rPr b="1" i="1" lang="en-US" sz="1000" u="none" cap="none" strike="noStrike">
                <a:solidFill>
                  <a:schemeClr val="dk2"/>
                </a:solidFill>
                <a:latin typeface="Oswald"/>
                <a:ea typeface="Oswald"/>
                <a:cs typeface="Oswald"/>
                <a:sym typeface="Oswald"/>
              </a:rPr>
              <a:t> MASTERS DEGREE - PROCUREMENT AND    ACQUISITION MANAGEMENT</a:t>
            </a:r>
            <a:endParaRPr/>
          </a:p>
          <a:p>
            <a:pPr indent="0" lvl="0" marL="0" marR="0" rtl="0" algn="l">
              <a:lnSpc>
                <a:spcPct val="100000"/>
              </a:lnSpc>
              <a:spcBef>
                <a:spcPts val="0"/>
              </a:spcBef>
              <a:spcAft>
                <a:spcPts val="0"/>
              </a:spcAft>
              <a:buClr>
                <a:schemeClr val="dk2"/>
              </a:buClr>
              <a:buSzPts val="1100"/>
              <a:buFont typeface="Arial"/>
              <a:buNone/>
            </a:pPr>
            <a:r>
              <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rPr b="1" i="1" lang="en-US" sz="1000" u="none" cap="none" strike="noStrike">
                <a:solidFill>
                  <a:schemeClr val="dk2"/>
                </a:solidFill>
                <a:latin typeface="Oswald"/>
                <a:ea typeface="Oswald"/>
                <a:cs typeface="Oswald"/>
                <a:sym typeface="Oswald"/>
              </a:rPr>
              <a:t>DEGREE – POLITICAL SCIENCE and GEOGRAPHY</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t/>
            </a:r>
            <a:endParaRPr b="1" i="1" sz="1000" u="none" cap="none" strike="noStrike">
              <a:solidFill>
                <a:schemeClr val="dk2"/>
              </a:solidFill>
              <a:latin typeface="Oswald"/>
              <a:ea typeface="Oswald"/>
              <a:cs typeface="Oswald"/>
              <a:sym typeface="Oswald"/>
            </a:endParaRPr>
          </a:p>
          <a:p>
            <a:pPr indent="0" lvl="0" marL="0" marR="0" rtl="0" algn="l">
              <a:lnSpc>
                <a:spcPct val="100000"/>
              </a:lnSpc>
              <a:spcBef>
                <a:spcPts val="0"/>
              </a:spcBef>
              <a:spcAft>
                <a:spcPts val="0"/>
              </a:spcAft>
              <a:buClr>
                <a:schemeClr val="dk2"/>
              </a:buClr>
              <a:buSzPts val="1100"/>
              <a:buFont typeface="Arial"/>
              <a:buNone/>
            </a:pPr>
            <a:r>
              <a:t/>
            </a:r>
            <a:endParaRPr b="0" i="0" sz="1000" u="none" cap="none" strike="noStrike">
              <a:solidFill>
                <a:srgbClr val="000000"/>
              </a:solidFill>
              <a:latin typeface="Playfair Display"/>
              <a:ea typeface="Playfair Display"/>
              <a:cs typeface="Playfair Display"/>
              <a:sym typeface="Playfair Display"/>
            </a:endParaRPr>
          </a:p>
        </p:txBody>
      </p:sp>
      <p:pic>
        <p:nvPicPr>
          <p:cNvPr id="64" name="Google Shape;64;p13"/>
          <p:cNvPicPr preferRelativeResize="0"/>
          <p:nvPr/>
        </p:nvPicPr>
        <p:blipFill rotWithShape="1">
          <a:blip r:embed="rId4">
            <a:alphaModFix/>
          </a:blip>
          <a:srcRect b="0" l="0" r="0" t="0"/>
          <a:stretch/>
        </p:blipFill>
        <p:spPr>
          <a:xfrm>
            <a:off x="1518845" y="471214"/>
            <a:ext cx="1597101" cy="21252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3">
            <a:alphaModFix/>
          </a:blip>
          <a:srcRect b="0" l="0" r="0" t="0"/>
          <a:stretch/>
        </p:blipFill>
        <p:spPr>
          <a:xfrm>
            <a:off x="103150" y="354625"/>
            <a:ext cx="5138550" cy="2161874"/>
          </a:xfrm>
          <a:prstGeom prst="rect">
            <a:avLst/>
          </a:prstGeom>
          <a:noFill/>
          <a:ln>
            <a:noFill/>
          </a:ln>
        </p:spPr>
      </p:pic>
      <p:pic>
        <p:nvPicPr>
          <p:cNvPr id="70" name="Google Shape;70;p14"/>
          <p:cNvPicPr preferRelativeResize="0"/>
          <p:nvPr/>
        </p:nvPicPr>
        <p:blipFill rotWithShape="1">
          <a:blip r:embed="rId4">
            <a:alphaModFix/>
          </a:blip>
          <a:srcRect b="0" l="0" r="0" t="0"/>
          <a:stretch/>
        </p:blipFill>
        <p:spPr>
          <a:xfrm>
            <a:off x="3577325" y="2571750"/>
            <a:ext cx="5396173" cy="2039376"/>
          </a:xfrm>
          <a:prstGeom prst="rect">
            <a:avLst/>
          </a:prstGeom>
          <a:noFill/>
          <a:ln>
            <a:noFill/>
          </a:ln>
        </p:spPr>
      </p:pic>
      <p:sp>
        <p:nvSpPr>
          <p:cNvPr id="71" name="Google Shape;71;p14"/>
          <p:cNvSpPr txBox="1"/>
          <p:nvPr/>
        </p:nvSpPr>
        <p:spPr>
          <a:xfrm>
            <a:off x="5389025" y="354625"/>
            <a:ext cx="36582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Playfair Display"/>
                <a:ea typeface="Playfair Display"/>
                <a:cs typeface="Playfair Display"/>
                <a:sym typeface="Playfair Display"/>
              </a:rPr>
              <a:t>191 </a:t>
            </a:r>
            <a:r>
              <a:rPr b="1" i="0" lang="en-US" sz="1400" u="none" cap="none" strike="noStrike">
                <a:solidFill>
                  <a:srgbClr val="000000"/>
                </a:solidFill>
                <a:latin typeface="Playfair Display"/>
                <a:ea typeface="Playfair Display"/>
                <a:cs typeface="Playfair Display"/>
                <a:sym typeface="Playfair Display"/>
              </a:rPr>
              <a:t>COUNTRIES HAVE BEEN AFFECTED BY COVID..</a:t>
            </a:r>
            <a:endParaRPr b="1" i="0" sz="14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layfair Display"/>
              <a:ea typeface="Playfair Display"/>
              <a:cs typeface="Playfair Display"/>
              <a:sym typeface="Playfair Display"/>
            </a:endParaRPr>
          </a:p>
        </p:txBody>
      </p:sp>
      <p:sp>
        <p:nvSpPr>
          <p:cNvPr id="72" name="Google Shape;72;p14"/>
          <p:cNvSpPr txBox="1"/>
          <p:nvPr/>
        </p:nvSpPr>
        <p:spPr>
          <a:xfrm>
            <a:off x="196400" y="2688375"/>
            <a:ext cx="223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layfair Display"/>
              <a:ea typeface="Playfair Display"/>
              <a:cs typeface="Playfair Display"/>
              <a:sym typeface="Playfair Display"/>
            </a:endParaRPr>
          </a:p>
        </p:txBody>
      </p:sp>
      <p:sp>
        <p:nvSpPr>
          <p:cNvPr id="73" name="Google Shape;73;p14"/>
          <p:cNvSpPr txBox="1"/>
          <p:nvPr/>
        </p:nvSpPr>
        <p:spPr>
          <a:xfrm>
            <a:off x="196400" y="3283638"/>
            <a:ext cx="265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0" l="0" r="0" t="20432"/>
          <a:stretch/>
        </p:blipFill>
        <p:spPr>
          <a:xfrm>
            <a:off x="201800" y="2620900"/>
            <a:ext cx="7026798" cy="2338551"/>
          </a:xfrm>
          <a:prstGeom prst="rect">
            <a:avLst/>
          </a:prstGeom>
          <a:noFill/>
          <a:ln>
            <a:noFill/>
          </a:ln>
        </p:spPr>
      </p:pic>
      <p:pic>
        <p:nvPicPr>
          <p:cNvPr id="79" name="Google Shape;79;p15"/>
          <p:cNvPicPr preferRelativeResize="0"/>
          <p:nvPr/>
        </p:nvPicPr>
        <p:blipFill rotWithShape="1">
          <a:blip r:embed="rId4">
            <a:alphaModFix/>
          </a:blip>
          <a:srcRect b="0" l="0" r="0" t="0"/>
          <a:stretch/>
        </p:blipFill>
        <p:spPr>
          <a:xfrm>
            <a:off x="201800" y="114700"/>
            <a:ext cx="4370202" cy="2375526"/>
          </a:xfrm>
          <a:prstGeom prst="rect">
            <a:avLst/>
          </a:prstGeom>
          <a:noFill/>
          <a:ln>
            <a:noFill/>
          </a:ln>
        </p:spPr>
      </p:pic>
      <p:sp>
        <p:nvSpPr>
          <p:cNvPr id="80" name="Google Shape;80;p15"/>
          <p:cNvSpPr txBox="1"/>
          <p:nvPr/>
        </p:nvSpPr>
        <p:spPr>
          <a:xfrm>
            <a:off x="4666975" y="109500"/>
            <a:ext cx="4149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2"/>
                </a:solidFill>
                <a:latin typeface="Oswald"/>
                <a:ea typeface="Oswald"/>
                <a:cs typeface="Oswald"/>
                <a:sym typeface="Oswald"/>
              </a:rPr>
              <a:t>THIS GRAPH SHOWS COVID-19 COUNTRY RELATED DEATHS PER 100K GROUPED BY CONFIRMED CASES (3,588,697).  </a:t>
            </a:r>
            <a:endParaRPr b="1" sz="1300">
              <a:solidFill>
                <a:schemeClr val="dk2"/>
              </a:solidFill>
              <a:latin typeface="Oswald"/>
              <a:ea typeface="Oswald"/>
              <a:cs typeface="Oswald"/>
              <a:sym typeface="Oswald"/>
            </a:endParaRPr>
          </a:p>
          <a:p>
            <a:pPr indent="0" lvl="0" marL="0" rtl="0" algn="l">
              <a:spcBef>
                <a:spcPts val="0"/>
              </a:spcBef>
              <a:spcAft>
                <a:spcPts val="0"/>
              </a:spcAft>
              <a:buNone/>
            </a:pPr>
            <a:r>
              <a:t/>
            </a:r>
            <a:endParaRPr b="1" sz="1300">
              <a:solidFill>
                <a:schemeClr val="dk2"/>
              </a:solidFill>
              <a:latin typeface="Oswald"/>
              <a:ea typeface="Oswald"/>
              <a:cs typeface="Oswald"/>
              <a:sym typeface="Oswald"/>
            </a:endParaRPr>
          </a:p>
          <a:p>
            <a:pPr indent="0" lvl="0" marL="0" rtl="0" algn="l">
              <a:spcBef>
                <a:spcPts val="0"/>
              </a:spcBef>
              <a:spcAft>
                <a:spcPts val="0"/>
              </a:spcAft>
              <a:buNone/>
            </a:pPr>
            <a:r>
              <a:rPr b="1" lang="en-US" sz="1300">
                <a:solidFill>
                  <a:schemeClr val="dk2"/>
                </a:solidFill>
                <a:latin typeface="Oswald"/>
                <a:ea typeface="Oswald"/>
                <a:cs typeface="Oswald"/>
                <a:sym typeface="Oswald"/>
              </a:rPr>
              <a:t>PERU HAVING A SMALLER POPULATION HOWEVER THEIR CONFIRMED CASES WERE MUCH HIGHER DEATHS PER 100K. </a:t>
            </a:r>
            <a:endParaRPr b="1" sz="1300">
              <a:solidFill>
                <a:schemeClr val="dk2"/>
              </a:solidFill>
              <a:latin typeface="Oswald"/>
              <a:ea typeface="Oswald"/>
              <a:cs typeface="Oswald"/>
              <a:sym typeface="Oswald"/>
            </a:endParaRPr>
          </a:p>
          <a:p>
            <a:pPr indent="0" lvl="0" marL="0" rtl="0" algn="l">
              <a:spcBef>
                <a:spcPts val="0"/>
              </a:spcBef>
              <a:spcAft>
                <a:spcPts val="0"/>
              </a:spcAft>
              <a:buNone/>
            </a:pPr>
            <a:r>
              <a:t/>
            </a:r>
            <a:endParaRPr b="1" sz="1300">
              <a:solidFill>
                <a:schemeClr val="dk2"/>
              </a:solidFill>
              <a:latin typeface="Oswald"/>
              <a:ea typeface="Oswald"/>
              <a:cs typeface="Oswald"/>
              <a:sym typeface="Oswald"/>
            </a:endParaRPr>
          </a:p>
          <a:p>
            <a:pPr indent="0" lvl="0" marL="0" rtl="0" algn="l">
              <a:spcBef>
                <a:spcPts val="0"/>
              </a:spcBef>
              <a:spcAft>
                <a:spcPts val="0"/>
              </a:spcAft>
              <a:buNone/>
            </a:pPr>
            <a:r>
              <a:rPr b="1" lang="en-US" sz="1300">
                <a:solidFill>
                  <a:schemeClr val="dk2"/>
                </a:solidFill>
                <a:latin typeface="Oswald"/>
                <a:ea typeface="Oswald"/>
                <a:cs typeface="Oswald"/>
                <a:sym typeface="Oswald"/>
              </a:rPr>
              <a:t>THESE COUNTRIES WERE IMPACTED THE HARDEST PERU, BULGARIA, HUNGARY HAVING THE MOST DEATHS PER 100K</a:t>
            </a:r>
            <a:endParaRPr b="1" sz="1300">
              <a:solidFill>
                <a:schemeClr val="dk2"/>
              </a:solidFill>
              <a:latin typeface="Oswald"/>
              <a:ea typeface="Oswald"/>
              <a:cs typeface="Oswald"/>
              <a:sym typeface="Oswald"/>
            </a:endParaRPr>
          </a:p>
          <a:p>
            <a:pPr indent="0" lvl="0" marL="0" rtl="0" algn="l">
              <a:spcBef>
                <a:spcPts val="0"/>
              </a:spcBef>
              <a:spcAft>
                <a:spcPts val="0"/>
              </a:spcAft>
              <a:buClr>
                <a:schemeClr val="dk2"/>
              </a:buClr>
              <a:buSzPts val="1100"/>
              <a:buFont typeface="Arial"/>
              <a:buNone/>
            </a:pPr>
            <a:r>
              <a:rPr b="1" lang="en-US" sz="1300">
                <a:solidFill>
                  <a:schemeClr val="dk2"/>
                </a:solidFill>
                <a:latin typeface="Oswald"/>
                <a:ea typeface="Oswald"/>
                <a:cs typeface="Oswald"/>
                <a:sym typeface="Oswald"/>
              </a:rPr>
              <a:t>SOME OF THE COUNTRIES DIDN’T HAVE THE INFRASTRUCTURE TO RECORD COVID 19 RELATED DEATHS</a:t>
            </a:r>
            <a:endParaRPr b="1" sz="16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0" y="76325"/>
            <a:ext cx="7226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                            </a:t>
            </a:r>
            <a:r>
              <a:rPr lang="en-US">
                <a:highlight>
                  <a:schemeClr val="accent4"/>
                </a:highlight>
              </a:rPr>
              <a:t> Confirmed Cases/</a:t>
            </a:r>
            <a:r>
              <a:rPr lang="en-US" sz="3022">
                <a:highlight>
                  <a:schemeClr val="accent4"/>
                </a:highlight>
              </a:rPr>
              <a:t>Deaths Per100K</a:t>
            </a:r>
            <a:r>
              <a:rPr lang="en-US" sz="1100">
                <a:latin typeface="Arial"/>
                <a:ea typeface="Arial"/>
                <a:cs typeface="Arial"/>
                <a:sym typeface="Arial"/>
              </a:rPr>
              <a:t> </a:t>
            </a:r>
            <a:endParaRPr>
              <a:highlight>
                <a:schemeClr val="accent4"/>
              </a:highlight>
            </a:endParaRPr>
          </a:p>
        </p:txBody>
      </p:sp>
      <p:pic>
        <p:nvPicPr>
          <p:cNvPr id="86" name="Google Shape;86;p16"/>
          <p:cNvPicPr preferRelativeResize="0"/>
          <p:nvPr/>
        </p:nvPicPr>
        <p:blipFill rotWithShape="1">
          <a:blip r:embed="rId3">
            <a:alphaModFix/>
          </a:blip>
          <a:srcRect b="0" l="6452" r="8076" t="22426"/>
          <a:stretch/>
        </p:blipFill>
        <p:spPr>
          <a:xfrm>
            <a:off x="1590875" y="3054000"/>
            <a:ext cx="5962226" cy="1932101"/>
          </a:xfrm>
          <a:prstGeom prst="rect">
            <a:avLst/>
          </a:prstGeom>
          <a:noFill/>
          <a:ln>
            <a:noFill/>
          </a:ln>
        </p:spPr>
      </p:pic>
      <p:pic>
        <p:nvPicPr>
          <p:cNvPr id="87" name="Google Shape;87;p16"/>
          <p:cNvPicPr preferRelativeResize="0"/>
          <p:nvPr/>
        </p:nvPicPr>
        <p:blipFill rotWithShape="1">
          <a:blip r:embed="rId4">
            <a:alphaModFix/>
          </a:blip>
          <a:srcRect b="0" l="6266" r="8124" t="16036"/>
          <a:stretch/>
        </p:blipFill>
        <p:spPr>
          <a:xfrm>
            <a:off x="1591050" y="817175"/>
            <a:ext cx="5961888" cy="1929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b="0" l="0" r="0" t="0"/>
          <a:stretch/>
        </p:blipFill>
        <p:spPr>
          <a:xfrm>
            <a:off x="3082025" y="455275"/>
            <a:ext cx="5894577" cy="4252624"/>
          </a:xfrm>
          <a:prstGeom prst="rect">
            <a:avLst/>
          </a:prstGeom>
          <a:noFill/>
          <a:ln>
            <a:noFill/>
          </a:ln>
        </p:spPr>
      </p:pic>
      <p:sp>
        <p:nvSpPr>
          <p:cNvPr id="93" name="Google Shape;93;p17"/>
          <p:cNvSpPr txBox="1"/>
          <p:nvPr/>
        </p:nvSpPr>
        <p:spPr>
          <a:xfrm>
            <a:off x="221475" y="1882650"/>
            <a:ext cx="2731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US" sz="1300">
                <a:solidFill>
                  <a:schemeClr val="dk2"/>
                </a:solidFill>
                <a:latin typeface="Oswald"/>
                <a:ea typeface="Oswald"/>
                <a:cs typeface="Oswald"/>
                <a:sym typeface="Oswald"/>
              </a:rPr>
              <a:t>DURING THIS TIME FRAME OMICRON WAS ENTERING INTO PLAY AND WE WERE NOT IMMUNE TO THE NEW VARIANT. SO IT MAKES SENSES THAT THE NUMBERS WERE RISING. </a:t>
            </a:r>
            <a:endParaRPr b="1" sz="1300">
              <a:solidFill>
                <a:schemeClr val="dk2"/>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highlight>
                  <a:schemeClr val="accent4"/>
                </a:highlight>
              </a:rPr>
              <a:t>Patients Unvaccinated Hospitalized</a:t>
            </a:r>
            <a:r>
              <a:rPr lang="en-US"/>
              <a:t> </a:t>
            </a:r>
            <a:endParaRPr/>
          </a:p>
        </p:txBody>
      </p:sp>
      <p:pic>
        <p:nvPicPr>
          <p:cNvPr id="99" name="Google Shape;99;p18"/>
          <p:cNvPicPr preferRelativeResize="0"/>
          <p:nvPr/>
        </p:nvPicPr>
        <p:blipFill rotWithShape="1">
          <a:blip r:embed="rId3">
            <a:alphaModFix/>
          </a:blip>
          <a:srcRect b="0" l="0" r="0" t="0"/>
          <a:stretch/>
        </p:blipFill>
        <p:spPr>
          <a:xfrm>
            <a:off x="311700" y="1229348"/>
            <a:ext cx="8520600" cy="32374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Patients Vaccinated 2 Doses Hospitalized</a:t>
            </a:r>
            <a:r>
              <a:rPr lang="en-US">
                <a:highlight>
                  <a:schemeClr val="accent4"/>
                </a:highlight>
              </a:rPr>
              <a:t> </a:t>
            </a:r>
            <a:endParaRPr>
              <a:highlight>
                <a:schemeClr val="accent4"/>
              </a:highlight>
            </a:endParaRPr>
          </a:p>
        </p:txBody>
      </p:sp>
      <p:pic>
        <p:nvPicPr>
          <p:cNvPr id="105" name="Google Shape;105;p19"/>
          <p:cNvPicPr preferRelativeResize="0"/>
          <p:nvPr/>
        </p:nvPicPr>
        <p:blipFill rotWithShape="1">
          <a:blip r:embed="rId3">
            <a:alphaModFix/>
          </a:blip>
          <a:srcRect b="0" l="0" r="0" t="0"/>
          <a:stretch/>
        </p:blipFill>
        <p:spPr>
          <a:xfrm>
            <a:off x="0" y="1307154"/>
            <a:ext cx="9144000" cy="25291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20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highlight>
                  <a:schemeClr val="accent4"/>
                </a:highlight>
              </a:rPr>
              <a:t>Patients Vaccinated 3 or more Doses Hospitalized</a:t>
            </a:r>
            <a:r>
              <a:rPr lang="en-US"/>
              <a:t> </a:t>
            </a:r>
            <a:endParaRPr/>
          </a:p>
        </p:txBody>
      </p:sp>
      <p:pic>
        <p:nvPicPr>
          <p:cNvPr id="111" name="Google Shape;111;p20"/>
          <p:cNvPicPr preferRelativeResize="0"/>
          <p:nvPr/>
        </p:nvPicPr>
        <p:blipFill rotWithShape="1">
          <a:blip r:embed="rId3">
            <a:alphaModFix/>
          </a:blip>
          <a:srcRect b="0" l="2553" r="0" t="9436"/>
          <a:stretch/>
        </p:blipFill>
        <p:spPr>
          <a:xfrm>
            <a:off x="116900" y="1710400"/>
            <a:ext cx="8910202" cy="2252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